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sldIdLst>
    <p:sldId id="290" r:id="rId2"/>
    <p:sldId id="302" r:id="rId3"/>
    <p:sldId id="305" r:id="rId4"/>
    <p:sldId id="299" r:id="rId5"/>
    <p:sldId id="300" r:id="rId6"/>
    <p:sldId id="304" r:id="rId7"/>
    <p:sldId id="278" r:id="rId8"/>
    <p:sldId id="296" r:id="rId9"/>
    <p:sldId id="272" r:id="rId10"/>
    <p:sldId id="280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>
          <p15:clr>
            <a:srgbClr val="A4A3A4"/>
          </p15:clr>
        </p15:guide>
        <p15:guide id="2" pos="3742">
          <p15:clr>
            <a:srgbClr val="A4A3A4"/>
          </p15:clr>
        </p15:guide>
        <p15:guide id="3" pos="20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46B"/>
    <a:srgbClr val="598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9" autoAdjust="0"/>
    <p:restoredTop sz="68949" autoAdjust="0"/>
  </p:normalViewPr>
  <p:slideViewPr>
    <p:cSldViewPr showGuides="1">
      <p:cViewPr varScale="1">
        <p:scale>
          <a:sx n="91" d="100"/>
          <a:sy n="91" d="100"/>
        </p:scale>
        <p:origin x="640" y="168"/>
      </p:cViewPr>
      <p:guideLst>
        <p:guide orient="horz" pos="680"/>
        <p:guide pos="3742"/>
        <p:guide pos="2018"/>
      </p:guideLst>
    </p:cSldViewPr>
  </p:slid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F08E0-311A-40C3-B295-F80AAF30ABFC}" type="datetimeFigureOut">
              <a:rPr lang="de-DE" smtClean="0"/>
              <a:pPr/>
              <a:t>17.03.26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7B36-256F-44A3-8EB0-0E1FC5470C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28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44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D2623-D515-CC9F-37E7-81C4BEFC6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E0C93A-008D-0340-8A46-6C8A04A5F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0AF551-6566-2E4D-7B8F-DE42A19C4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037A6-9E5E-688B-28C6-4BF320BBF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0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3F04E-63F8-E411-679F-63C84F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C828647-040E-AD6F-42C1-8AE407AA8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5F01B46-5B80-0D6E-5A31-AF15D5510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B05DF6-35F8-117B-97D2-8F9EA811D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33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EDC98-713E-DB78-D8FB-CD254624E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643C132-222C-E01A-2C47-753FCAA73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7E2CE8-E04E-EDEA-1DDB-9E4B75643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BEE4C7-5887-354E-5F20-7D4DF68E7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17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86A27-2B7A-EDD3-1BC3-82DCA2677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55023B-772E-1D23-7F3E-78DB2975F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1BF711E-A3E3-E692-46B7-54A565FC2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B5704B-7F08-4362-7437-6894D2654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69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7EC1F-DF2F-BF0D-267E-E3C1B1A72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F26FCCD-3F88-A571-5367-708D57457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55DB29-E115-B544-66F9-C29354A25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1230F3-8575-22D4-7B50-FDF78070B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41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4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482400"/>
            <a:ext cx="6101509" cy="1846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cap="none" normalizeH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2358000"/>
            <a:ext cx="6101509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rgbClr val="598F1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9" name="Bild 8" descr="weisstorch_final_ManfredDelpho_grusskarte_rz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000" y="2725538"/>
            <a:ext cx="3239127" cy="2450544"/>
          </a:xfrm>
          <a:prstGeom prst="rect">
            <a:avLst/>
          </a:prstGeom>
        </p:spPr>
      </p:pic>
      <p:pic>
        <p:nvPicPr>
          <p:cNvPr id="6" name="Grafik 5" descr="NABU_Logo_fuer_ppt_NAB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200" y="10801"/>
            <a:ext cx="1522479" cy="129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1080000"/>
            <a:ext cx="9144000" cy="369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PowerPoint Vorlage (16:9)  -  Ver.  1.0.0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2899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2574793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4686687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798580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457199" y="2340000"/>
            <a:ext cx="1893919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108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2pPr>
            <a:lvl3pPr marL="216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3pPr>
            <a:lvl4pPr marL="324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4pPr>
            <a:lvl5pPr marL="432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2574794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4686687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6798580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2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628"/>
            <a:ext cx="8037513" cy="1848928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6598"/>
            <a:ext cx="8037513" cy="2078691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rgbClr val="598F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PowerPoint Vorlage (16:9)  -  Ver.  1.0.0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7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PowerPoint Vorlage (16:9)  -  Ver.  1.0.0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75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PowerPoint Vorlage (16:9)  -  Ver.  1.0.0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a-DK" dirty="0"/>
              <a:t>PowerPoint </a:t>
            </a:r>
            <a:r>
              <a:rPr lang="da-DK" dirty="0" err="1"/>
              <a:t>Vorlage</a:t>
            </a:r>
            <a:r>
              <a:rPr lang="da-DK" dirty="0"/>
              <a:t> (16:9)  -  </a:t>
            </a:r>
            <a:r>
              <a:rPr lang="da-DK" dirty="0" err="1"/>
              <a:t>Ver</a:t>
            </a:r>
            <a:r>
              <a:rPr lang="da-DK" dirty="0"/>
              <a:t>.  1.0.0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C07BD52-A4F1-C53F-7811-21DA1721AEFA}"/>
              </a:ext>
            </a:extLst>
          </p:cNvPr>
          <p:cNvSpPr/>
          <p:nvPr userDrawn="1"/>
        </p:nvSpPr>
        <p:spPr>
          <a:xfrm>
            <a:off x="0" y="4777200"/>
            <a:ext cx="9144000" cy="3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7113964" y="1972800"/>
            <a:ext cx="1844820" cy="2736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sz="1200"/>
              <a:t>Mastertextformat bearbeiten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2000" y="227145"/>
            <a:ext cx="5760000" cy="1476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3" name="Bild 8" descr="weisstorch_final_ManfredDelpho_grusskarte_rz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6000" y="612000"/>
            <a:ext cx="5662592" cy="4284000"/>
          </a:xfrm>
          <a:prstGeom prst="rect">
            <a:avLst/>
          </a:prstGeom>
        </p:spPr>
      </p:pic>
      <p:pic>
        <p:nvPicPr>
          <p:cNvPr id="10" name="Grafik 9" descr="NABU_Logo_fuer_ppt_NAB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600" y="10800"/>
            <a:ext cx="2029972" cy="17251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BF20E-5711-D61B-18D7-103C69CAE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000" y="4870800"/>
            <a:ext cx="514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fld id="{0D241B61-DF41-DF45-B423-32BE00C30A9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NABU_Wormarke_Logo_fuer_ppt_NABU.png">
            <a:extLst>
              <a:ext uri="{FF2B5EF4-FFF2-40B4-BE49-F238E27FC236}">
                <a16:creationId xmlns:a16="http://schemas.microsoft.com/office/drawing/2014/main" id="{A7FFF6F9-775E-4E94-AD89-8703041C84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4871593"/>
            <a:ext cx="766800" cy="17841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8234F0E-2718-E4DF-90C0-ADAA81B78897}"/>
              </a:ext>
            </a:extLst>
          </p:cNvPr>
          <p:cNvSpPr txBox="1"/>
          <p:nvPr userDrawn="1"/>
        </p:nvSpPr>
        <p:spPr>
          <a:xfrm>
            <a:off x="1224000" y="4822300"/>
            <a:ext cx="4889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50 Jahre Vogelpflegestation – Jahreshauptversammlung NABU Dortmund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880B528-8491-84E6-460A-1F90667A043A}"/>
              </a:ext>
            </a:extLst>
          </p:cNvPr>
          <p:cNvSpPr txBox="1"/>
          <p:nvPr userDrawn="1"/>
        </p:nvSpPr>
        <p:spPr>
          <a:xfrm>
            <a:off x="6732240" y="4822299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17. März 2026</a:t>
            </a:r>
          </a:p>
        </p:txBody>
      </p:sp>
    </p:spTree>
    <p:extLst>
      <p:ext uri="{BB962C8B-B14F-4D97-AF65-F5344CB8AC3E}">
        <p14:creationId xmlns:p14="http://schemas.microsoft.com/office/powerpoint/2010/main" val="254487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PowerPoint Vorlage (16:9)  -  Ver.  1.0.0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PowerPoint Vorlage (16:9)  -  Ver.  1.0.0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PowerPoint Vorlage (16:9)  -  Ver.  1.0.0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3600" y="1080000"/>
            <a:ext cx="5252856" cy="33660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>
                <a:latin typeface="+mn-lt"/>
              </a:defRPr>
            </a:lvl6pPr>
            <a:lvl7pPr>
              <a:defRPr sz="1600">
                <a:latin typeface="+mn-lt"/>
              </a:defRPr>
            </a:lvl7pPr>
            <a:lvl8pPr>
              <a:defRPr sz="1600">
                <a:latin typeface="+mn-lt"/>
              </a:defRPr>
            </a:lvl8pPr>
            <a:lvl9pPr>
              <a:defRPr sz="1600"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80000"/>
            <a:ext cx="2736000" cy="336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PowerPoint Vorlage (16:9)  -  Ver.  1.0.0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7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1" y="3672000"/>
            <a:ext cx="6101509" cy="68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100" cap="none" normalizeH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1" y="4356000"/>
            <a:ext cx="6101509" cy="504000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598F1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57200" y="0"/>
            <a:ext cx="1562400" cy="1328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9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080000"/>
            <a:ext cx="8229600" cy="336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PowerPoint Vorlage (16:9)  -  Ver.  1.0.0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PowerPoint Vorlage (16:9)  -  Ver.  1.0.0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PowerPoint Vorlage (16:9)  -  Ver.  1.0.0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0000"/>
            <a:ext cx="8229600" cy="336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080000"/>
            <a:ext cx="9144000" cy="369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PowerPoint Vorlage (16:9)  -  Ver.  1.0.0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6"/>
          <p:cNvSpPr>
            <a:spLocks noGrp="1"/>
          </p:cNvSpPr>
          <p:nvPr>
            <p:ph sz="quarter" idx="14"/>
          </p:nvPr>
        </p:nvSpPr>
        <p:spPr>
          <a:xfrm>
            <a:off x="457200" y="1206000"/>
            <a:ext cx="8229600" cy="32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34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080000"/>
            <a:ext cx="9144000" cy="369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6000"/>
            <a:ext cx="4038600" cy="32220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6000"/>
            <a:ext cx="4038600" cy="3222000"/>
          </a:xfr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AutoNum type="arabicPeriod"/>
              <a:defRPr sz="1600"/>
            </a:lvl6pPr>
            <a:lvl7pPr>
              <a:buAutoNum type="arabicPeriod"/>
              <a:defRPr sz="1600"/>
            </a:lvl7pPr>
            <a:lvl8pPr>
              <a:buAutoNum type="arabicPeriod"/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PowerPoint Vorlage (16:9)  -  Ver.  1.0.0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4038600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648200" y="4446000"/>
            <a:ext cx="4038600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24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1450" cy="3366000"/>
          </a:xfrm>
        </p:spPr>
        <p:txBody>
          <a:bodyPr lIns="0" tIns="0" rIns="0" bIns="0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>
                <a:latin typeface="+mn-lt"/>
              </a:defRPr>
            </a:lvl6pPr>
            <a:lvl7pPr>
              <a:defRPr sz="1600">
                <a:latin typeface="+mn-lt"/>
              </a:defRPr>
            </a:lvl7pPr>
            <a:lvl8pPr>
              <a:defRPr sz="1600">
                <a:latin typeface="+mn-lt"/>
              </a:defRPr>
            </a:lvl8pPr>
            <a:lvl9pPr>
              <a:defRPr sz="1600"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0"/>
            <a:ext cx="3211286" cy="4780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7200" y="4446000"/>
            <a:ext cx="5251450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51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2 Bilder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2400" cy="3366000"/>
          </a:xfrm>
        </p:spPr>
        <p:txBody>
          <a:bodyPr lIns="0" tIns="0" rIns="0" bIns="0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>
                <a:latin typeface="+mn-lt"/>
              </a:defRPr>
            </a:lvl6pPr>
            <a:lvl7pPr>
              <a:defRPr sz="1600">
                <a:latin typeface="+mn-lt"/>
              </a:defRPr>
            </a:lvl7pPr>
            <a:lvl8pPr>
              <a:defRPr sz="1600">
                <a:latin typeface="+mn-lt"/>
              </a:defRPr>
            </a:lvl8pPr>
            <a:lvl9pPr>
              <a:defRPr sz="1600"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PowerPoint Vorlage (16:9)  -  Ver.  1.0.0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2494800"/>
            <a:ext cx="3211286" cy="2282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940000" y="1"/>
            <a:ext cx="3211286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57199" y="4446000"/>
            <a:ext cx="5251449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122400"/>
            <a:ext cx="5252400" cy="77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3 Bilder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2400" cy="33660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PowerPoint Vorlage (16:9)  -  Ver.  1.0.0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1648800"/>
            <a:ext cx="3211286" cy="1479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940000" y="1"/>
            <a:ext cx="3211286" cy="1479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57199" y="4446000"/>
            <a:ext cx="5251449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5940001" y="3297600"/>
            <a:ext cx="3203575" cy="1479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122400"/>
            <a:ext cx="5252400" cy="77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4870800"/>
            <a:ext cx="136776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Donnerstag, 27. November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008" y="4870800"/>
            <a:ext cx="5757279" cy="18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PowerPoint Vorlage (16:9)  -  Ver.  1.0.0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2899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2574793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4686687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798580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457199" y="2340000"/>
            <a:ext cx="1893919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108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2pPr>
            <a:lvl3pPr marL="216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3pPr>
            <a:lvl4pPr marL="324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4pPr>
            <a:lvl5pPr marL="432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2574794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4686687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6798580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000"/>
            <a:ext cx="8229600" cy="33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777200"/>
            <a:ext cx="9144000" cy="3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000" y="4870800"/>
            <a:ext cx="514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fld id="{0D241B61-DF41-DF45-B423-32BE00C30A9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NABU_Wormarke_Logo_fuer_ppt_NABU.png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457200" y="4871593"/>
            <a:ext cx="766800" cy="17841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D57F6E3-A7DE-FDD8-922F-D8C8F05FB33A}"/>
              </a:ext>
            </a:extLst>
          </p:cNvPr>
          <p:cNvSpPr txBox="1"/>
          <p:nvPr userDrawn="1"/>
        </p:nvSpPr>
        <p:spPr>
          <a:xfrm>
            <a:off x="1224000" y="4822300"/>
            <a:ext cx="4889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50 Jahre Vogelpflegestation – Jahreshauptversammlung NABU Dortmund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470E0F-D5AB-A62F-F77D-4E1356CE0D68}"/>
              </a:ext>
            </a:extLst>
          </p:cNvPr>
          <p:cNvSpPr txBox="1"/>
          <p:nvPr userDrawn="1"/>
        </p:nvSpPr>
        <p:spPr>
          <a:xfrm>
            <a:off x="6732240" y="4822299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17. März 2026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84" r:id="rId3"/>
    <p:sldLayoutId id="2147483668" r:id="rId4"/>
    <p:sldLayoutId id="2147483670" r:id="rId5"/>
    <p:sldLayoutId id="2147483671" r:id="rId6"/>
    <p:sldLayoutId id="2147483672" r:id="rId7"/>
    <p:sldLayoutId id="2147483683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-100" baseline="0">
          <a:solidFill>
            <a:schemeClr val="tx2"/>
          </a:solidFill>
          <a:latin typeface="Source Sans Pro"/>
          <a:ea typeface="+mj-ea"/>
          <a:cs typeface="Source Sans Pro"/>
        </a:defRPr>
      </a:lvl1pPr>
    </p:titleStyle>
    <p:bodyStyle>
      <a:lvl1pPr marL="0" indent="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85000"/>
        <a:buFont typeface="Arial" pitchFamily="34" charset="0"/>
        <a:buNone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1764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3636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543600" indent="-1836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7164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36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F04B407D-4569-B552-6F19-266C86EB28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671888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1" y="3672000"/>
            <a:ext cx="6101509" cy="504000"/>
          </a:xfrm>
        </p:spPr>
        <p:txBody>
          <a:bodyPr/>
          <a:lstStyle/>
          <a:p>
            <a:r>
              <a:rPr lang="de-DE" dirty="0"/>
              <a:t>50 Jahre Vogelpflegestation für Eulen und Greifvögel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4227934"/>
            <a:ext cx="6419055" cy="504000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de-DE" dirty="0"/>
              <a:t>Jahreshauptversammlung am 17.03.2026</a:t>
            </a:r>
          </a:p>
          <a:p>
            <a:pPr>
              <a:spcBef>
                <a:spcPts val="100"/>
              </a:spcBef>
            </a:pPr>
            <a:r>
              <a:rPr lang="de-DE" dirty="0"/>
              <a:t>Naturschutzbund Deutschland - Stadtverband Dortmund (NABU Dortmund)</a:t>
            </a:r>
          </a:p>
        </p:txBody>
      </p:sp>
      <p:pic>
        <p:nvPicPr>
          <p:cNvPr id="9" name="Bild 5" descr="NABU_Logoreiter_fuer_ppt_NABU.pn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" r="91"/>
          <a:stretch/>
        </p:blipFill>
        <p:spPr>
          <a:xfrm>
            <a:off x="457200" y="0"/>
            <a:ext cx="1562400" cy="1328400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B8C642-11FD-6516-C506-9321BD2D17B1}"/>
              </a:ext>
            </a:extLst>
          </p:cNvPr>
          <p:cNvSpPr txBox="1"/>
          <p:nvPr/>
        </p:nvSpPr>
        <p:spPr>
          <a:xfrm>
            <a:off x="8064000" y="3469889"/>
            <a:ext cx="10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</a:rPr>
              <a:t>NABU Bilddatenbank</a:t>
            </a:r>
          </a:p>
        </p:txBody>
      </p:sp>
    </p:spTree>
    <p:extLst>
      <p:ext uri="{BB962C8B-B14F-4D97-AF65-F5344CB8AC3E}">
        <p14:creationId xmlns:p14="http://schemas.microsoft.com/office/powerpoint/2010/main" val="243232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3491880" y="1080000"/>
            <a:ext cx="5472608" cy="3366000"/>
          </a:xfrm>
        </p:spPr>
        <p:txBody>
          <a:bodyPr/>
          <a:lstStyle/>
          <a:p>
            <a:pPr lvl="1"/>
            <a:r>
              <a:rPr lang="de-DE" dirty="0"/>
              <a:t>Regelmäßige Pflegeeinsätze in der Vogelpflegestation</a:t>
            </a:r>
          </a:p>
          <a:p>
            <a:pPr lvl="1"/>
            <a:r>
              <a:rPr lang="de-DE" dirty="0"/>
              <a:t>Fahrten zum Einsammeln verletzter/kranker/verwaister Vögel</a:t>
            </a:r>
          </a:p>
          <a:p>
            <a:pPr lvl="1"/>
            <a:r>
              <a:rPr lang="de-DE" dirty="0"/>
              <a:t>Fahrten zu Tierärzten</a:t>
            </a:r>
          </a:p>
          <a:p>
            <a:pPr lvl="1"/>
            <a:r>
              <a:rPr lang="de-DE" dirty="0"/>
              <a:t>Futter</a:t>
            </a:r>
          </a:p>
          <a:p>
            <a:pPr lvl="1"/>
            <a:r>
              <a:rPr lang="de-DE" dirty="0"/>
              <a:t>(Medikamente)</a:t>
            </a:r>
          </a:p>
          <a:p>
            <a:pPr lvl="1"/>
            <a:r>
              <a:rPr lang="de-DE" dirty="0"/>
              <a:t>Auswilderungsaktionen</a:t>
            </a:r>
          </a:p>
          <a:p>
            <a:pPr lvl="1"/>
            <a:r>
              <a:rPr lang="de-DE" dirty="0"/>
              <a:t>Telefonbereitschaft für Bürgern, Polizeidienststellen u. Feuerwehren</a:t>
            </a:r>
          </a:p>
          <a:p>
            <a:pPr lvl="1"/>
            <a:r>
              <a:rPr lang="de-DE" dirty="0"/>
              <a:t>Reinigung, Reparatur- und Instandhaltung der Vogelpflegestation und eigener Ausrüstungen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72000" y="4870800"/>
            <a:ext cx="514800" cy="180000"/>
          </a:xfrm>
        </p:spPr>
        <p:txBody>
          <a:bodyPr/>
          <a:lstStyle/>
          <a:p>
            <a:fld id="{9D26C6B8-7DF4-4F01-8878-A6272B56DAC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435350" y="122400"/>
            <a:ext cx="5251450" cy="774000"/>
          </a:xfrm>
        </p:spPr>
        <p:txBody>
          <a:bodyPr/>
          <a:lstStyle/>
          <a:p>
            <a:r>
              <a:rPr lang="de-DE" dirty="0"/>
              <a:t>Aufgaben nach Kostenpunkten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E299966C-F812-C915-C0C9-792317EEAE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11286" cy="4780800"/>
          </a:xfrm>
        </p:spPr>
      </p:pic>
    </p:spTree>
    <p:extLst>
      <p:ext uri="{BB962C8B-B14F-4D97-AF65-F5344CB8AC3E}">
        <p14:creationId xmlns:p14="http://schemas.microsoft.com/office/powerpoint/2010/main" val="23602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6DC13-E8AB-944D-7BF8-DC2F6285C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18091F2-07E0-6544-79C5-8CA2C17CE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79999"/>
            <a:ext cx="4258817" cy="2355847"/>
          </a:xfrm>
        </p:spPr>
        <p:txBody>
          <a:bodyPr/>
          <a:lstStyle/>
          <a:p>
            <a:pPr lvl="1"/>
            <a:r>
              <a:rPr lang="de-DE" sz="1400" dirty="0"/>
              <a:t>Gründung 1976 (DBV, heute NABU)</a:t>
            </a:r>
          </a:p>
          <a:p>
            <a:pPr lvl="2"/>
            <a:r>
              <a:rPr lang="de-DE" sz="1400" dirty="0"/>
              <a:t>Initiator: Reinhold Neugebauer</a:t>
            </a:r>
          </a:p>
          <a:p>
            <a:pPr lvl="2"/>
            <a:r>
              <a:rPr lang="de-DE" sz="1400" dirty="0"/>
              <a:t>Ziel: Pflege und Auswilderung von Wildvögeln</a:t>
            </a:r>
          </a:p>
          <a:p>
            <a:pPr lvl="1"/>
            <a:r>
              <a:rPr lang="de-DE" sz="1400" dirty="0"/>
              <a:t>Erste Jahre in einem Betriebshof des Grünflächenamtes Dortmund, Strobelstraße, Nähe Westfalenstadion / Westfalenhallen</a:t>
            </a:r>
          </a:p>
          <a:p>
            <a:pPr lvl="1"/>
            <a:r>
              <a:rPr lang="de-DE" sz="1400" dirty="0"/>
              <a:t>Seit 1993 im Tierschutzzentrum Dortmund, Nähe Naturschutzgebiet Hallerey</a:t>
            </a:r>
          </a:p>
          <a:p>
            <a:pPr lvl="1"/>
            <a:r>
              <a:rPr lang="de-DE" sz="1400" dirty="0"/>
              <a:t>Leitung seit 2011:</a:t>
            </a:r>
            <a:endParaRPr lang="de-DE" sz="1400" i="1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EED319-E1EB-13F0-632B-94D2ECD4F7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2000" y="4870800"/>
            <a:ext cx="514800" cy="180000"/>
          </a:xfrm>
        </p:spPr>
        <p:txBody>
          <a:bodyPr/>
          <a:lstStyle/>
          <a:p>
            <a:fld id="{9D26C6B8-7DF4-4F01-8878-A6272B56DAC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BD5CA86C-191A-97BC-8FEB-465DACDD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400"/>
            <a:ext cx="4726800" cy="774000"/>
          </a:xfrm>
        </p:spPr>
        <p:txBody>
          <a:bodyPr/>
          <a:lstStyle/>
          <a:p>
            <a:r>
              <a:rPr lang="de-DE" dirty="0"/>
              <a:t>Geschichte der Station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9B3E6F-E3B2-443A-BEE0-AD7E581D8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4000" y="0"/>
            <a:ext cx="3960000" cy="47808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58625B7-D182-9242-F24C-E946C0B31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4000" y="2707028"/>
            <a:ext cx="1476232" cy="2064667"/>
          </a:xfrm>
          <a:prstGeom prst="rect">
            <a:avLst/>
          </a:prstGeom>
        </p:spPr>
      </p:pic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1B675F3-FF0A-4B1D-7CCB-5A31070BE675}"/>
              </a:ext>
            </a:extLst>
          </p:cNvPr>
          <p:cNvSpPr txBox="1">
            <a:spLocks/>
          </p:cNvSpPr>
          <p:nvPr/>
        </p:nvSpPr>
        <p:spPr>
          <a:xfrm>
            <a:off x="4716016" y="102840"/>
            <a:ext cx="2880320" cy="2881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none" lIns="72000" tIns="36000" rIns="7200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/>
              <a:buNone/>
            </a:pPr>
            <a:r>
              <a:rPr lang="de-DE" sz="1400" i="1" dirty="0">
                <a:solidFill>
                  <a:schemeClr val="tx2"/>
                </a:solidFill>
              </a:rPr>
              <a:t>Quelle: Westfälische Rundschau 1986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75C586B-A1CF-72E8-D17F-4196C6854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925" y="3291950"/>
            <a:ext cx="1080000" cy="108000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BB251D7-A71A-FF8D-EF58-558C325CCB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864" y="3291950"/>
            <a:ext cx="1080000" cy="108000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7AFBFF7A-CE82-5317-4FD1-87D9A96CA662}"/>
              </a:ext>
            </a:extLst>
          </p:cNvPr>
          <p:cNvSpPr txBox="1">
            <a:spLocks/>
          </p:cNvSpPr>
          <p:nvPr/>
        </p:nvSpPr>
        <p:spPr>
          <a:xfrm>
            <a:off x="2051864" y="4426706"/>
            <a:ext cx="1296000" cy="2881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none" lIns="72000" tIns="36000" rIns="7200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/>
              <a:buNone/>
            </a:pPr>
            <a:r>
              <a:rPr lang="de-DE" sz="1400" i="1" dirty="0">
                <a:solidFill>
                  <a:schemeClr val="tx2"/>
                </a:solidFill>
              </a:rPr>
              <a:t>Gudrun Hartisch</a:t>
            </a:r>
          </a:p>
        </p:txBody>
      </p:sp>
      <p:sp>
        <p:nvSpPr>
          <p:cNvPr id="16" name="Inhaltsplatzhalter 10">
            <a:extLst>
              <a:ext uri="{FF2B5EF4-FFF2-40B4-BE49-F238E27FC236}">
                <a16:creationId xmlns:a16="http://schemas.microsoft.com/office/drawing/2014/main" id="{662787BA-0585-E6F9-7C4B-E6BCA678E6A0}"/>
              </a:ext>
            </a:extLst>
          </p:cNvPr>
          <p:cNvSpPr txBox="1">
            <a:spLocks/>
          </p:cNvSpPr>
          <p:nvPr/>
        </p:nvSpPr>
        <p:spPr>
          <a:xfrm>
            <a:off x="3553925" y="4426705"/>
            <a:ext cx="1296000" cy="2881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none" lIns="72000" tIns="36000" rIns="7200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/>
              <a:buNone/>
            </a:pPr>
            <a:r>
              <a:rPr lang="de-DE" sz="1400" i="1" dirty="0">
                <a:solidFill>
                  <a:schemeClr val="tx2"/>
                </a:solidFill>
              </a:rPr>
              <a:t>Ingo Lukschütz</a:t>
            </a:r>
          </a:p>
        </p:txBody>
      </p:sp>
    </p:spTree>
    <p:extLst>
      <p:ext uri="{BB962C8B-B14F-4D97-AF65-F5344CB8AC3E}">
        <p14:creationId xmlns:p14="http://schemas.microsoft.com/office/powerpoint/2010/main" val="279755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31883-8D04-13A2-0F5E-9F4F5137A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3D18813-2B9F-6C63-D09D-CF23F0DD1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79999"/>
            <a:ext cx="4017835" cy="2715887"/>
          </a:xfrm>
        </p:spPr>
        <p:txBody>
          <a:bodyPr/>
          <a:lstStyle/>
          <a:p>
            <a:pPr lvl="1"/>
            <a:r>
              <a:rPr lang="de-DE" sz="1400" dirty="0"/>
              <a:t>Mehrere Innen- und Außenvolieren</a:t>
            </a:r>
          </a:p>
          <a:p>
            <a:pPr lvl="1"/>
            <a:r>
              <a:rPr lang="de-DE" sz="1400" dirty="0"/>
              <a:t>Pflege durch 9 Ehrenamtliche</a:t>
            </a:r>
          </a:p>
          <a:p>
            <a:pPr lvl="1"/>
            <a:r>
              <a:rPr lang="de-DE" sz="1400" dirty="0"/>
              <a:t>Hauptaufgaben:</a:t>
            </a:r>
          </a:p>
          <a:p>
            <a:pPr lvl="2"/>
            <a:r>
              <a:rPr lang="de-DE" sz="1400" dirty="0"/>
              <a:t>Fütterung &amp; Medikamente</a:t>
            </a:r>
          </a:p>
          <a:p>
            <a:pPr lvl="2"/>
            <a:r>
              <a:rPr lang="de-DE" sz="1400" dirty="0"/>
              <a:t>Reinigung &amp; Wartung der Volieren</a:t>
            </a:r>
          </a:p>
          <a:p>
            <a:pPr lvl="1"/>
            <a:r>
              <a:rPr lang="de-DE" sz="1400" dirty="0"/>
              <a:t>Zusätzliche Einsätze:</a:t>
            </a:r>
          </a:p>
          <a:p>
            <a:pPr lvl="2"/>
            <a:r>
              <a:rPr lang="de-DE" sz="1400" dirty="0"/>
              <a:t>Einfangen von Tieren</a:t>
            </a:r>
          </a:p>
          <a:p>
            <a:pPr lvl="2"/>
            <a:r>
              <a:rPr lang="de-DE" sz="1400" dirty="0"/>
              <a:t>Transporte &amp; Tierarztbesuche</a:t>
            </a:r>
          </a:p>
          <a:p>
            <a:pPr lvl="2"/>
            <a:r>
              <a:rPr lang="de-DE" sz="1400" dirty="0"/>
              <a:t>Futtermittelbeschaffung (Mäusezucht)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EBE2A5-8654-EE2D-B5ED-05C8A48603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2000" y="4870800"/>
            <a:ext cx="514800" cy="180000"/>
          </a:xfrm>
        </p:spPr>
        <p:txBody>
          <a:bodyPr/>
          <a:lstStyle/>
          <a:p>
            <a:fld id="{9D26C6B8-7DF4-4F01-8878-A6272B56DAC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1926D7B-25DC-24DF-ABE6-57696302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400"/>
            <a:ext cx="4725240" cy="774000"/>
          </a:xfrm>
        </p:spPr>
        <p:txBody>
          <a:bodyPr/>
          <a:lstStyle/>
          <a:p>
            <a:r>
              <a:rPr lang="de-DE" dirty="0"/>
              <a:t>Arbeitsweise heute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45A8E0-C0A2-C6AB-2523-83315E693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4001" y="0"/>
            <a:ext cx="3960000" cy="47808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425EB92-AB61-8204-397E-77A3FF41F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5562" y="2139702"/>
            <a:ext cx="3959999" cy="2641098"/>
          </a:xfrm>
          <a:prstGeom prst="rect">
            <a:avLst/>
          </a:prstGeom>
        </p:spPr>
      </p:pic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F096230D-0988-B902-85B3-E13D34460375}"/>
              </a:ext>
            </a:extLst>
          </p:cNvPr>
          <p:cNvSpPr txBox="1">
            <a:spLocks/>
          </p:cNvSpPr>
          <p:nvPr/>
        </p:nvSpPr>
        <p:spPr>
          <a:xfrm>
            <a:off x="4716016" y="4299942"/>
            <a:ext cx="2952328" cy="2881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none" lIns="72000" tIns="36000" rIns="7200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de-DE" sz="1400" i="1" dirty="0">
                <a:solidFill>
                  <a:schemeClr val="tx2"/>
                </a:solidFill>
              </a:rPr>
              <a:t>Quelle: Westfälische Rundschau 2004</a:t>
            </a:r>
          </a:p>
        </p:txBody>
      </p:sp>
    </p:spTree>
    <p:extLst>
      <p:ext uri="{BB962C8B-B14F-4D97-AF65-F5344CB8AC3E}">
        <p14:creationId xmlns:p14="http://schemas.microsoft.com/office/powerpoint/2010/main" val="356519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373E9-7DF1-E43D-5855-52BEC4C0E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0B9F030-8F65-90C8-F4CD-9A9B87EC4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79999"/>
            <a:ext cx="4017835" cy="3508090"/>
          </a:xfrm>
        </p:spPr>
        <p:txBody>
          <a:bodyPr/>
          <a:lstStyle/>
          <a:p>
            <a:pPr lvl="1"/>
            <a:r>
              <a:rPr lang="de-DE" sz="1400" dirty="0"/>
              <a:t>Eigene „Intensivstation“ für Erstversorgung</a:t>
            </a:r>
          </a:p>
          <a:p>
            <a:pPr lvl="1"/>
            <a:r>
              <a:rPr lang="de-DE" sz="1400" dirty="0"/>
              <a:t>Kooperation mit vogelkundigen Tierärzten</a:t>
            </a:r>
          </a:p>
          <a:p>
            <a:pPr lvl="1"/>
            <a:r>
              <a:rPr lang="de-DE" sz="1400" dirty="0"/>
              <a:t>Zusammenarbeit mit Tierärztlicher Hochschule Hannover &amp; Zoo Wuppertal</a:t>
            </a:r>
          </a:p>
          <a:p>
            <a:pPr lvl="1"/>
            <a:r>
              <a:rPr lang="de-DE" sz="1400" dirty="0"/>
              <a:t>Seit 2011 Kooperation mit Zoo Dortmund zur Auswilderung von Schleiereulen und Steinkäuzen</a:t>
            </a:r>
          </a:p>
          <a:p>
            <a:pPr lvl="1"/>
            <a:r>
              <a:rPr lang="de-DE" sz="1400" dirty="0"/>
              <a:t>Strenge Entscheidung vor Auswilderung</a:t>
            </a:r>
          </a:p>
          <a:p>
            <a:pPr lvl="1"/>
            <a:r>
              <a:rPr lang="de-DE" sz="1400" dirty="0"/>
              <a:t>Netzwerk mit anderen Auffangstationen</a:t>
            </a:r>
          </a:p>
          <a:p>
            <a:pPr lvl="1"/>
            <a:r>
              <a:rPr lang="de-DE" sz="1400" dirty="0"/>
              <a:t>Unterstützung durch erfahrenen Falkner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335B38-ED21-F908-3EE1-023555E41F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2000" y="4870800"/>
            <a:ext cx="514800" cy="180000"/>
          </a:xfrm>
        </p:spPr>
        <p:txBody>
          <a:bodyPr/>
          <a:lstStyle/>
          <a:p>
            <a:fld id="{9D26C6B8-7DF4-4F01-8878-A6272B56DAC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EBC64A1-997E-B195-118B-633B1472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400"/>
            <a:ext cx="4726800" cy="774000"/>
          </a:xfrm>
        </p:spPr>
        <p:txBody>
          <a:bodyPr/>
          <a:lstStyle/>
          <a:p>
            <a:r>
              <a:rPr lang="de-DE" dirty="0"/>
              <a:t>Zusammenarbeit &amp; Netzwerk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56C6A4-94F0-7474-8581-98378D50D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4000" y="0"/>
            <a:ext cx="3960000" cy="4780800"/>
          </a:xfrm>
          <a:prstGeom prst="rect">
            <a:avLst/>
          </a:prstGeom>
        </p:spPr>
      </p:pic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B84193DE-D3C1-94FA-967B-7A525CCBA22E}"/>
              </a:ext>
            </a:extLst>
          </p:cNvPr>
          <p:cNvSpPr txBox="1">
            <a:spLocks/>
          </p:cNvSpPr>
          <p:nvPr/>
        </p:nvSpPr>
        <p:spPr>
          <a:xfrm>
            <a:off x="4716016" y="4299942"/>
            <a:ext cx="3384376" cy="2881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none" lIns="72000" tIns="36000" rIns="7200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de-DE" sz="1400" i="1" dirty="0">
                <a:solidFill>
                  <a:schemeClr val="tx2"/>
                </a:solidFill>
              </a:rPr>
              <a:t>Quelle: Archiv NABU Stadtverband DO, 1995</a:t>
            </a:r>
          </a:p>
        </p:txBody>
      </p:sp>
    </p:spTree>
    <p:extLst>
      <p:ext uri="{BB962C8B-B14F-4D97-AF65-F5344CB8AC3E}">
        <p14:creationId xmlns:p14="http://schemas.microsoft.com/office/powerpoint/2010/main" val="75720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4CD02-0567-2D8C-34D3-60D541477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C63E65D-1F92-BF73-A994-B047036B2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79998"/>
            <a:ext cx="4546849" cy="3700801"/>
          </a:xfrm>
        </p:spPr>
        <p:txBody>
          <a:bodyPr/>
          <a:lstStyle/>
          <a:p>
            <a:pPr lvl="1"/>
            <a:r>
              <a:rPr lang="de-DE" sz="1400" dirty="0"/>
              <a:t>Einzugsgebiet: weit über Dortmund hinaus</a:t>
            </a:r>
          </a:p>
          <a:p>
            <a:pPr lvl="2"/>
            <a:r>
              <a:rPr lang="de-DE" sz="1400" dirty="0"/>
              <a:t>Von Münster (Norden) bis Meinerzhagen (Süden) und von Hamm (Osten) bis Bottrop (Westen)</a:t>
            </a:r>
          </a:p>
          <a:p>
            <a:pPr lvl="2"/>
            <a:r>
              <a:rPr lang="de-DE" sz="1400" dirty="0"/>
              <a:t>Seit der Schließung der Auffangstation Haltern auch vermehrt Vögel aus Haltern, Recklinghausen, Gelsenkirchen</a:t>
            </a:r>
          </a:p>
          <a:p>
            <a:pPr lvl="1"/>
            <a:r>
              <a:rPr lang="de-DE" sz="1400" dirty="0"/>
              <a:t>Über 2000 betreute Vögel (2349 seit 1985)</a:t>
            </a:r>
          </a:p>
          <a:p>
            <a:pPr lvl="1"/>
            <a:r>
              <a:rPr lang="de-DE" sz="1400" dirty="0"/>
              <a:t>Schwerpunkt: Greifvögel &amp; Eulen</a:t>
            </a:r>
          </a:p>
          <a:p>
            <a:pPr lvl="1"/>
            <a:r>
              <a:rPr lang="de-DE" sz="1400" dirty="0"/>
              <a:t>Erfolgreiche Jungvogel-Aufzucht (teils durch Artgenossen)</a:t>
            </a:r>
          </a:p>
          <a:p>
            <a:pPr lvl="1">
              <a:spcBef>
                <a:spcPts val="500"/>
              </a:spcBef>
            </a:pPr>
            <a:r>
              <a:rPr lang="de-DE" sz="1400" dirty="0"/>
              <a:t>Hauptursachen für Verletzungen:</a:t>
            </a:r>
          </a:p>
          <a:p>
            <a:pPr lvl="2">
              <a:spcBef>
                <a:spcPts val="500"/>
              </a:spcBef>
            </a:pPr>
            <a:r>
              <a:rPr lang="de-DE" sz="1400" dirty="0"/>
              <a:t>Verkehr</a:t>
            </a:r>
          </a:p>
          <a:p>
            <a:pPr lvl="2">
              <a:spcBef>
                <a:spcPts val="500"/>
              </a:spcBef>
            </a:pPr>
            <a:r>
              <a:rPr lang="de-DE" sz="1400" dirty="0"/>
              <a:t>Glasflächen</a:t>
            </a:r>
          </a:p>
          <a:p>
            <a:pPr lvl="2">
              <a:spcBef>
                <a:spcPts val="500"/>
              </a:spcBef>
            </a:pPr>
            <a:r>
              <a:rPr lang="de-DE" sz="1400" dirty="0"/>
              <a:t>Menschliche Einflüsse (unbedachtes Handeln, Vergiftung, Schussverletzung)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260BB6-73C5-A913-0AF0-35DCB31842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2000" y="4870800"/>
            <a:ext cx="514800" cy="180000"/>
          </a:xfrm>
        </p:spPr>
        <p:txBody>
          <a:bodyPr/>
          <a:lstStyle/>
          <a:p>
            <a:fld id="{9D26C6B8-7DF4-4F01-8878-A6272B56DAC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7AFB7BB-6B9F-F9BB-A9ED-5A0588AB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400"/>
            <a:ext cx="4725240" cy="774000"/>
          </a:xfrm>
        </p:spPr>
        <p:txBody>
          <a:bodyPr/>
          <a:lstStyle/>
          <a:p>
            <a:r>
              <a:rPr lang="de-DE" dirty="0"/>
              <a:t>Ergebnisse &amp; Bedeutung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90B4A9-A75A-1602-81CD-8802E2F8C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2441" y="0"/>
            <a:ext cx="3960000" cy="4780800"/>
          </a:xfrm>
          <a:prstGeom prst="rect">
            <a:avLst/>
          </a:prstGeom>
        </p:spPr>
      </p:pic>
      <p:sp>
        <p:nvSpPr>
          <p:cNvPr id="2" name="Inhaltsplatzhalter 10">
            <a:extLst>
              <a:ext uri="{FF2B5EF4-FFF2-40B4-BE49-F238E27FC236}">
                <a16:creationId xmlns:a16="http://schemas.microsoft.com/office/drawing/2014/main" id="{6A48E32C-8C3E-61A2-A145-2403E13B4EC2}"/>
              </a:ext>
            </a:extLst>
          </p:cNvPr>
          <p:cNvSpPr txBox="1">
            <a:spLocks/>
          </p:cNvSpPr>
          <p:nvPr/>
        </p:nvSpPr>
        <p:spPr>
          <a:xfrm>
            <a:off x="4716016" y="102840"/>
            <a:ext cx="2592000" cy="2881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none" lIns="72000" tIns="36000" rIns="7200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de-DE" sz="1400" i="1" dirty="0">
                <a:solidFill>
                  <a:schemeClr val="tx2"/>
                </a:solidFill>
              </a:rPr>
              <a:t>Quelle: Ruhr Nachrichten, ca. 2001</a:t>
            </a:r>
          </a:p>
        </p:txBody>
      </p:sp>
    </p:spTree>
    <p:extLst>
      <p:ext uri="{BB962C8B-B14F-4D97-AF65-F5344CB8AC3E}">
        <p14:creationId xmlns:p14="http://schemas.microsoft.com/office/powerpoint/2010/main" val="79023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20830-EE19-0151-0D4F-5F7AB7594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0F4ECD-B320-8C23-E89F-09F92DC581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2000" y="4870800"/>
            <a:ext cx="514800" cy="180000"/>
          </a:xfrm>
        </p:spPr>
        <p:txBody>
          <a:bodyPr/>
          <a:lstStyle/>
          <a:p>
            <a:fld id="{9D26C6B8-7DF4-4F01-8878-A6272B56DAC3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24D459-FA03-75D4-5709-0C58ACB47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3066354" y="195726"/>
            <a:ext cx="2160000" cy="2160000"/>
          </a:xfrm>
          <a:prstGeom prst="rect">
            <a:avLst/>
          </a:prstGeom>
        </p:spPr>
      </p:pic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E86E861B-2599-F0FE-3DD4-43FB6043697A}"/>
              </a:ext>
            </a:extLst>
          </p:cNvPr>
          <p:cNvSpPr txBox="1">
            <a:spLocks/>
          </p:cNvSpPr>
          <p:nvPr/>
        </p:nvSpPr>
        <p:spPr>
          <a:xfrm>
            <a:off x="2949240" y="1920406"/>
            <a:ext cx="1563638" cy="2881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none" lIns="72000" tIns="36000" rIns="7200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de-DE" sz="1400" i="1" dirty="0">
                <a:solidFill>
                  <a:schemeClr val="tx2"/>
                </a:solidFill>
              </a:rPr>
              <a:t>Fischadler, 2001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C77E7D7-61E5-920E-1715-4932902BAC9C}"/>
              </a:ext>
            </a:extLst>
          </p:cNvPr>
          <p:cNvGrpSpPr/>
          <p:nvPr/>
        </p:nvGrpSpPr>
        <p:grpSpPr>
          <a:xfrm>
            <a:off x="5688960" y="195726"/>
            <a:ext cx="2277114" cy="2160000"/>
            <a:chOff x="2915816" y="198998"/>
            <a:chExt cx="2277114" cy="216000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E4ABC1D-8E67-0526-3EF8-D820B032E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2930" y="198998"/>
              <a:ext cx="2160000" cy="2160000"/>
            </a:xfrm>
            <a:prstGeom prst="rect">
              <a:avLst/>
            </a:prstGeom>
          </p:spPr>
        </p:pic>
        <p:sp>
          <p:nvSpPr>
            <p:cNvPr id="6" name="Inhaltsplatzhalter 10">
              <a:extLst>
                <a:ext uri="{FF2B5EF4-FFF2-40B4-BE49-F238E27FC236}">
                  <a16:creationId xmlns:a16="http://schemas.microsoft.com/office/drawing/2014/main" id="{D90A6EA7-8757-BD36-F277-B216DF60CE03}"/>
                </a:ext>
              </a:extLst>
            </p:cNvPr>
            <p:cNvSpPr txBox="1">
              <a:spLocks/>
            </p:cNvSpPr>
            <p:nvPr/>
          </p:nvSpPr>
          <p:spPr>
            <a:xfrm>
              <a:off x="2915816" y="1923678"/>
              <a:ext cx="1620000" cy="2881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vert="horz" wrap="none" lIns="72000" tIns="36000" rIns="72000" bIns="3600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85000"/>
                <a:buFont typeface="Arial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1pPr>
              <a:lvl2pPr marL="176400" indent="-1764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2pPr>
              <a:lvl3pPr marL="363600" indent="-1764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3pPr>
              <a:lvl4pPr marL="543600" indent="-1836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4pPr>
              <a:lvl5pPr marL="716400" indent="-1764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5pPr>
              <a:lvl6pPr marL="36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8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4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0"/>
                </a:spcBef>
                <a:buNone/>
              </a:pPr>
              <a:r>
                <a:rPr lang="de-DE" sz="1400" i="1" dirty="0">
                  <a:solidFill>
                    <a:schemeClr val="tx2"/>
                  </a:solidFill>
                </a:rPr>
                <a:t>Ziegenmelker, 2013 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02E8CA7-7306-65B6-5CD3-B540CB5057C4}"/>
              </a:ext>
            </a:extLst>
          </p:cNvPr>
          <p:cNvGrpSpPr/>
          <p:nvPr/>
        </p:nvGrpSpPr>
        <p:grpSpPr>
          <a:xfrm>
            <a:off x="2949240" y="2499742"/>
            <a:ext cx="2277114" cy="2160000"/>
            <a:chOff x="2915816" y="198998"/>
            <a:chExt cx="2277114" cy="2160000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F1D0DC94-4350-2523-C518-8DAE992B5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2930" y="198998"/>
              <a:ext cx="2160000" cy="2160000"/>
            </a:xfrm>
            <a:prstGeom prst="rect">
              <a:avLst/>
            </a:prstGeom>
          </p:spPr>
        </p:pic>
        <p:sp>
          <p:nvSpPr>
            <p:cNvPr id="34" name="Inhaltsplatzhalter 10">
              <a:extLst>
                <a:ext uri="{FF2B5EF4-FFF2-40B4-BE49-F238E27FC236}">
                  <a16:creationId xmlns:a16="http://schemas.microsoft.com/office/drawing/2014/main" id="{622A0112-9358-FC58-2B56-F8B3F29068E8}"/>
                </a:ext>
              </a:extLst>
            </p:cNvPr>
            <p:cNvSpPr txBox="1">
              <a:spLocks/>
            </p:cNvSpPr>
            <p:nvPr/>
          </p:nvSpPr>
          <p:spPr>
            <a:xfrm>
              <a:off x="2915816" y="1923678"/>
              <a:ext cx="1476000" cy="2881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vert="horz" wrap="none" lIns="72000" tIns="36000" rIns="72000" bIns="3600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85000"/>
                <a:buFont typeface="Arial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1pPr>
              <a:lvl2pPr marL="176400" indent="-1764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2pPr>
              <a:lvl3pPr marL="363600" indent="-1764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3pPr>
              <a:lvl4pPr marL="543600" indent="-1836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4pPr>
              <a:lvl5pPr marL="716400" indent="-1764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5pPr>
              <a:lvl6pPr marL="36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8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4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0"/>
                </a:spcBef>
                <a:buNone/>
              </a:pPr>
              <a:r>
                <a:rPr lang="de-DE" sz="1400" i="1" dirty="0">
                  <a:solidFill>
                    <a:schemeClr val="tx2"/>
                  </a:solidFill>
                </a:rPr>
                <a:t>Raufußkauz, 2024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273FEC4-4612-D0CC-12E5-AFD90FA53211}"/>
              </a:ext>
            </a:extLst>
          </p:cNvPr>
          <p:cNvGrpSpPr/>
          <p:nvPr/>
        </p:nvGrpSpPr>
        <p:grpSpPr>
          <a:xfrm>
            <a:off x="5688960" y="2499742"/>
            <a:ext cx="2277114" cy="2160000"/>
            <a:chOff x="2915816" y="198998"/>
            <a:chExt cx="2277114" cy="2160000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95E02B68-312F-20EF-E8C5-C7DE4C02C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2930" y="198998"/>
              <a:ext cx="2160000" cy="2160000"/>
            </a:xfrm>
            <a:prstGeom prst="rect">
              <a:avLst/>
            </a:prstGeom>
          </p:spPr>
        </p:pic>
        <p:sp>
          <p:nvSpPr>
            <p:cNvPr id="37" name="Inhaltsplatzhalter 10">
              <a:extLst>
                <a:ext uri="{FF2B5EF4-FFF2-40B4-BE49-F238E27FC236}">
                  <a16:creationId xmlns:a16="http://schemas.microsoft.com/office/drawing/2014/main" id="{03CDD67B-C00E-8D39-B90D-5306C09CD00E}"/>
                </a:ext>
              </a:extLst>
            </p:cNvPr>
            <p:cNvSpPr txBox="1">
              <a:spLocks/>
            </p:cNvSpPr>
            <p:nvPr/>
          </p:nvSpPr>
          <p:spPr>
            <a:xfrm>
              <a:off x="2915816" y="1923678"/>
              <a:ext cx="1404000" cy="2881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vert="horz" wrap="none" lIns="72000" tIns="36000" rIns="72000" bIns="3600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85000"/>
                <a:buFont typeface="Arial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1pPr>
              <a:lvl2pPr marL="176400" indent="-1764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2pPr>
              <a:lvl3pPr marL="363600" indent="-1764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3pPr>
              <a:lvl4pPr marL="543600" indent="-1836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4pPr>
              <a:lvl5pPr marL="716400" indent="-176400" algn="l" defTabSz="914400" rtl="0" eaLnBrk="1" latinLnBrk="0" hangingPunct="1"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Source Sans Pro"/>
                </a:defRPr>
              </a:lvl5pPr>
              <a:lvl6pPr marL="36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8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40000" indent="-360000" algn="l" defTabSz="914400" rtl="0" eaLnBrk="1" latinLnBrk="0" hangingPunct="1">
                <a:spcBef>
                  <a:spcPts val="700"/>
                </a:spcBef>
                <a:buClr>
                  <a:schemeClr val="tx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0"/>
                </a:spcBef>
                <a:buNone/>
              </a:pPr>
              <a:r>
                <a:rPr lang="de-DE" sz="1400" i="1" dirty="0">
                  <a:solidFill>
                    <a:schemeClr val="tx2"/>
                  </a:solidFill>
                </a:rPr>
                <a:t>Rohrweihe, 2025</a:t>
              </a:r>
            </a:p>
          </p:txBody>
        </p:sp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0B1CB889-A84B-2EF7-CF40-C62CFB660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633" y="2499742"/>
            <a:ext cx="2160000" cy="2160000"/>
          </a:xfrm>
          <a:prstGeom prst="rect">
            <a:avLst/>
          </a:prstGeom>
        </p:spPr>
      </p:pic>
      <p:sp>
        <p:nvSpPr>
          <p:cNvPr id="40" name="Inhaltsplatzhalter 10">
            <a:extLst>
              <a:ext uri="{FF2B5EF4-FFF2-40B4-BE49-F238E27FC236}">
                <a16:creationId xmlns:a16="http://schemas.microsoft.com/office/drawing/2014/main" id="{1CE4BC08-4565-4574-5BCC-E840E7B633A1}"/>
              </a:ext>
            </a:extLst>
          </p:cNvPr>
          <p:cNvSpPr txBox="1">
            <a:spLocks/>
          </p:cNvSpPr>
          <p:nvPr/>
        </p:nvSpPr>
        <p:spPr>
          <a:xfrm>
            <a:off x="209519" y="4224422"/>
            <a:ext cx="1368000" cy="2881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none" lIns="72000" tIns="36000" rIns="7200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de-DE" sz="1400" i="1" dirty="0">
                <a:solidFill>
                  <a:schemeClr val="tx2"/>
                </a:solidFill>
              </a:rPr>
              <a:t>Sakerfalke, 2020</a:t>
            </a:r>
          </a:p>
        </p:txBody>
      </p:sp>
      <p:sp>
        <p:nvSpPr>
          <p:cNvPr id="41" name="Titel 9">
            <a:extLst>
              <a:ext uri="{FF2B5EF4-FFF2-40B4-BE49-F238E27FC236}">
                <a16:creationId xmlns:a16="http://schemas.microsoft.com/office/drawing/2014/main" id="{DE8CE484-32A7-C8BD-BCA8-116EFC33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33" y="195726"/>
            <a:ext cx="2160000" cy="2160000"/>
          </a:xfrm>
          <a:ln>
            <a:solidFill>
              <a:schemeClr val="tx2"/>
            </a:solidFill>
          </a:ln>
        </p:spPr>
        <p:txBody>
          <a:bodyPr anchor="ctr"/>
          <a:lstStyle/>
          <a:p>
            <a:r>
              <a:rPr lang="de-DE" dirty="0"/>
              <a:t>Besondere </a:t>
            </a:r>
            <a:br>
              <a:rPr lang="de-DE" dirty="0"/>
            </a:br>
            <a:r>
              <a:rPr lang="de-DE" dirty="0"/>
              <a:t>Pfleglinge</a:t>
            </a:r>
          </a:p>
        </p:txBody>
      </p:sp>
    </p:spTree>
    <p:extLst>
      <p:ext uri="{BB962C8B-B14F-4D97-AF65-F5344CB8AC3E}">
        <p14:creationId xmlns:p14="http://schemas.microsoft.com/office/powerpoint/2010/main" val="208028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56176" y="1972800"/>
            <a:ext cx="2802608" cy="2736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b="1" dirty="0"/>
              <a:t>NABU Dortmund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Naturschutzbund Deutschland - Stadtverband Dortmund e.V. </a:t>
            </a:r>
          </a:p>
          <a:p>
            <a:pPr>
              <a:spcBef>
                <a:spcPts val="0"/>
              </a:spcBef>
            </a:pPr>
            <a:r>
              <a:rPr lang="de-DE" dirty="0"/>
              <a:t>Am Rombergpark 35a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44225 Dortmund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E-Mail: </a:t>
            </a:r>
            <a:r>
              <a:rPr lang="de-DE" dirty="0" err="1"/>
              <a:t>info@nabu-dortmund.de</a:t>
            </a: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 err="1"/>
              <a:t>www.nabu-dortmund.de</a:t>
            </a:r>
            <a:r>
              <a:rPr lang="de-DE" dirty="0"/>
              <a:t> </a:t>
            </a:r>
            <a:r>
              <a:rPr lang="de-DE" dirty="0" err="1"/>
              <a:t>www.instagram.com</a:t>
            </a:r>
            <a:r>
              <a:rPr lang="de-DE" dirty="0"/>
              <a:t>/</a:t>
            </a:r>
            <a:r>
              <a:rPr lang="de-DE" dirty="0" err="1"/>
              <a:t>nabu.dortmund</a:t>
            </a:r>
            <a:r>
              <a:rPr lang="de-DE" dirty="0"/>
              <a:t> </a:t>
            </a:r>
            <a:r>
              <a:rPr lang="de-DE" dirty="0" err="1"/>
              <a:t>www.facebook.com</a:t>
            </a:r>
            <a:r>
              <a:rPr lang="de-DE" dirty="0"/>
              <a:t>/</a:t>
            </a:r>
            <a:r>
              <a:rPr lang="de-DE" dirty="0" err="1"/>
              <a:t>nabu.dortmund</a:t>
            </a:r>
            <a:endParaRPr lang="de-DE" dirty="0"/>
          </a:p>
          <a:p>
            <a:pPr>
              <a:spcBef>
                <a:spcPts val="0"/>
              </a:spcBef>
            </a:pPr>
            <a:r>
              <a:rPr lang="de-DE" b="1" dirty="0"/>
              <a:t>Geschäfts- und Spendenkonto:</a:t>
            </a:r>
          </a:p>
          <a:p>
            <a:pPr>
              <a:spcBef>
                <a:spcPts val="0"/>
              </a:spcBef>
            </a:pPr>
            <a:r>
              <a:rPr lang="de-DE" dirty="0"/>
              <a:t>IBAN: DE12 4405 0199 0511 0046 40</a:t>
            </a:r>
          </a:p>
          <a:p>
            <a:pPr>
              <a:spcBef>
                <a:spcPts val="0"/>
              </a:spcBef>
            </a:pPr>
            <a:r>
              <a:rPr lang="de-DE" dirty="0"/>
              <a:t>BIC: DORTDE33XXX (Sparkasse Dortmund)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B42A1404-A478-3228-3929-2FBFD21E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627534"/>
            <a:ext cx="4536504" cy="1512168"/>
          </a:xfrm>
        </p:spPr>
        <p:txBody>
          <a:bodyPr/>
          <a:lstStyle/>
          <a:p>
            <a:r>
              <a:rPr lang="de-DE" dirty="0"/>
              <a:t>Vielen Dank für </a:t>
            </a:r>
            <a:br>
              <a:rPr lang="de-DE" dirty="0"/>
            </a:br>
            <a:r>
              <a:rPr lang="de-DE" dirty="0"/>
              <a:t>die Aufmerksamkeit!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</p:spPr>
        <p:txBody>
          <a:bodyPr/>
          <a:lstStyle/>
          <a:p>
            <a:r>
              <a:rPr lang="de-DE" dirty="0"/>
              <a:t>Vogelpflegestation - Räumlichkeiten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961501"/>
            <a:ext cx="6824210" cy="829521"/>
          </a:xfrm>
        </p:spPr>
        <p:txBody>
          <a:bodyPr/>
          <a:lstStyle/>
          <a:p>
            <a:pPr marL="0" lvl="1" indent="0">
              <a:spcBef>
                <a:spcPts val="600"/>
              </a:spcBef>
              <a:buNone/>
              <a:tabLst>
                <a:tab pos="1016000" algn="l"/>
              </a:tabLst>
            </a:pPr>
            <a:r>
              <a:rPr lang="de-DE" sz="1200" i="1" dirty="0"/>
              <a:t>Dorstfeld:	</a:t>
            </a:r>
            <a:r>
              <a:rPr lang="de-DE" sz="1200" dirty="0"/>
              <a:t>Hauptvolieren im Tierschutzzentrum Dortmund Hallerey 39, 44149 Dortmund</a:t>
            </a:r>
          </a:p>
          <a:p>
            <a:pPr marL="0" lvl="1" indent="0">
              <a:spcBef>
                <a:spcPts val="600"/>
              </a:spcBef>
              <a:buNone/>
              <a:tabLst>
                <a:tab pos="1016000" algn="l"/>
              </a:tabLst>
            </a:pPr>
            <a:r>
              <a:rPr lang="de-DE" sz="1200" i="1" dirty="0"/>
              <a:t>Kurl-Husen:</a:t>
            </a:r>
            <a:r>
              <a:rPr lang="de-DE" sz="1200" dirty="0"/>
              <a:t> 	Zusätzliche Volieren bei Gudrun Hartisch und Ingo Lukschütz</a:t>
            </a:r>
          </a:p>
          <a:p>
            <a:pPr marL="0" lvl="1" indent="0">
              <a:spcBef>
                <a:spcPts val="600"/>
              </a:spcBef>
              <a:buNone/>
              <a:tabLst>
                <a:tab pos="1016000" algn="l"/>
              </a:tabLst>
            </a:pPr>
            <a:r>
              <a:rPr lang="de-DE" sz="1200" dirty="0"/>
              <a:t>Die Volieren sind behördlich genehmigt und werden regelmäßig geprüft.</a:t>
            </a:r>
          </a:p>
          <a:p>
            <a:pPr marL="0" lvl="1" indent="0">
              <a:spcBef>
                <a:spcPts val="600"/>
              </a:spcBef>
              <a:buNone/>
            </a:pPr>
            <a:endParaRPr lang="de-DE" sz="1200" dirty="0"/>
          </a:p>
          <a:p>
            <a:pPr marL="0" lvl="1" indent="0">
              <a:spcBef>
                <a:spcPts val="600"/>
              </a:spcBef>
              <a:buNone/>
            </a:pPr>
            <a:endParaRPr lang="de-DE" sz="1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72000" y="4870800"/>
            <a:ext cx="514800" cy="180000"/>
          </a:xfrm>
        </p:spPr>
        <p:txBody>
          <a:bodyPr/>
          <a:lstStyle/>
          <a:p>
            <a:fld id="{9D26C6B8-7DF4-4F01-8878-A6272B56DAC3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B2EEF04-BE90-1227-D8DA-36CDE0A57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080" y="1817627"/>
            <a:ext cx="2160000" cy="1215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631E965-AFCB-2CD2-A5F5-8360EB9F39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300966"/>
            <a:ext cx="2160000" cy="1215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5DDD978-7C22-73F6-4697-1F9EC1F10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17627"/>
            <a:ext cx="2160000" cy="1215000"/>
          </a:xfrm>
          <a:prstGeom prst="rect">
            <a:avLst/>
          </a:prstGeom>
        </p:spPr>
      </p:pic>
      <p:sp>
        <p:nvSpPr>
          <p:cNvPr id="32" name="Inhaltsplatzhalter 8">
            <a:extLst>
              <a:ext uri="{FF2B5EF4-FFF2-40B4-BE49-F238E27FC236}">
                <a16:creationId xmlns:a16="http://schemas.microsoft.com/office/drawing/2014/main" id="{087B5688-17DC-D11B-0C8B-55F0EA75025E}"/>
              </a:ext>
            </a:extLst>
          </p:cNvPr>
          <p:cNvSpPr txBox="1">
            <a:spLocks/>
          </p:cNvSpPr>
          <p:nvPr/>
        </p:nvSpPr>
        <p:spPr>
          <a:xfrm>
            <a:off x="457200" y="3032627"/>
            <a:ext cx="2160000" cy="1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/>
              <a:buNone/>
            </a:pPr>
            <a:r>
              <a:rPr lang="de-DE" sz="1200" i="1" dirty="0">
                <a:solidFill>
                  <a:schemeClr val="accent6"/>
                </a:solidFill>
              </a:rPr>
              <a:t>Eingang</a:t>
            </a:r>
          </a:p>
        </p:txBody>
      </p:sp>
      <p:sp>
        <p:nvSpPr>
          <p:cNvPr id="35" name="Inhaltsplatzhalter 8">
            <a:extLst>
              <a:ext uri="{FF2B5EF4-FFF2-40B4-BE49-F238E27FC236}">
                <a16:creationId xmlns:a16="http://schemas.microsoft.com/office/drawing/2014/main" id="{E7E110B9-7192-69C5-34FB-91E302D0549F}"/>
              </a:ext>
            </a:extLst>
          </p:cNvPr>
          <p:cNvSpPr txBox="1">
            <a:spLocks/>
          </p:cNvSpPr>
          <p:nvPr/>
        </p:nvSpPr>
        <p:spPr>
          <a:xfrm>
            <a:off x="457200" y="4551990"/>
            <a:ext cx="2160000" cy="1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/>
              <a:buNone/>
            </a:pPr>
            <a:r>
              <a:rPr lang="de-DE" sz="1200" i="1" dirty="0">
                <a:solidFill>
                  <a:schemeClr val="accent6"/>
                </a:solidFill>
              </a:rPr>
              <a:t>Streu- und Futterlager</a:t>
            </a:r>
          </a:p>
        </p:txBody>
      </p:sp>
      <p:sp>
        <p:nvSpPr>
          <p:cNvPr id="36" name="Inhaltsplatzhalter 8">
            <a:extLst>
              <a:ext uri="{FF2B5EF4-FFF2-40B4-BE49-F238E27FC236}">
                <a16:creationId xmlns:a16="http://schemas.microsoft.com/office/drawing/2014/main" id="{3F10411F-0676-E032-7CFB-09BD999FA3C9}"/>
              </a:ext>
            </a:extLst>
          </p:cNvPr>
          <p:cNvSpPr txBox="1">
            <a:spLocks/>
          </p:cNvSpPr>
          <p:nvPr/>
        </p:nvSpPr>
        <p:spPr>
          <a:xfrm>
            <a:off x="2806080" y="3044609"/>
            <a:ext cx="2160000" cy="1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/>
              <a:buNone/>
            </a:pPr>
            <a:r>
              <a:rPr lang="de-DE" sz="1200" i="1" dirty="0">
                <a:solidFill>
                  <a:schemeClr val="accent6"/>
                </a:solidFill>
              </a:rPr>
              <a:t>Mäusezucht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1B0A7722-645E-6D92-B664-0FDA4612AE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7396" y="2826802"/>
            <a:ext cx="1215001" cy="216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7BFE0DD-3A06-50C2-BCE2-1D5A2B8F5F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93510" y="2838384"/>
            <a:ext cx="1226983" cy="2148817"/>
          </a:xfrm>
          <a:prstGeom prst="rect">
            <a:avLst/>
          </a:prstGeom>
        </p:spPr>
      </p:pic>
      <p:sp>
        <p:nvSpPr>
          <p:cNvPr id="39" name="Inhaltsplatzhalter 8">
            <a:extLst>
              <a:ext uri="{FF2B5EF4-FFF2-40B4-BE49-F238E27FC236}">
                <a16:creationId xmlns:a16="http://schemas.microsoft.com/office/drawing/2014/main" id="{BC6936CB-D206-070B-4C6A-1AE87610ECA7}"/>
              </a:ext>
            </a:extLst>
          </p:cNvPr>
          <p:cNvSpPr txBox="1">
            <a:spLocks/>
          </p:cNvSpPr>
          <p:nvPr/>
        </p:nvSpPr>
        <p:spPr>
          <a:xfrm>
            <a:off x="5132593" y="4552162"/>
            <a:ext cx="2160000" cy="1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/>
              <a:buNone/>
            </a:pPr>
            <a:r>
              <a:rPr lang="de-DE" sz="1200" i="1" dirty="0">
                <a:solidFill>
                  <a:schemeClr val="accent6"/>
                </a:solidFill>
              </a:rPr>
              <a:t>Gerätelager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8505C8F4-AB2A-B6A7-7120-9DED51E709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2592" y="1791022"/>
            <a:ext cx="2160001" cy="1241605"/>
          </a:xfrm>
          <a:prstGeom prst="rect">
            <a:avLst/>
          </a:prstGeom>
        </p:spPr>
      </p:pic>
      <p:sp>
        <p:nvSpPr>
          <p:cNvPr id="44" name="Inhaltsplatzhalter 8">
            <a:extLst>
              <a:ext uri="{FF2B5EF4-FFF2-40B4-BE49-F238E27FC236}">
                <a16:creationId xmlns:a16="http://schemas.microsoft.com/office/drawing/2014/main" id="{E24E2D85-1934-AE15-4297-F774AFE5F8EE}"/>
              </a:ext>
            </a:extLst>
          </p:cNvPr>
          <p:cNvSpPr txBox="1">
            <a:spLocks/>
          </p:cNvSpPr>
          <p:nvPr/>
        </p:nvSpPr>
        <p:spPr>
          <a:xfrm>
            <a:off x="5132592" y="3026356"/>
            <a:ext cx="2160000" cy="1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/>
              <a:buNone/>
            </a:pPr>
            <a:r>
              <a:rPr lang="de-DE" sz="1200" i="1" dirty="0">
                <a:solidFill>
                  <a:schemeClr val="accent6"/>
                </a:solidFill>
              </a:rPr>
              <a:t>Innenvoliere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28FEE75C-3EBF-1827-3E5C-7108E89B4E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7"/>
          <a:stretch/>
        </p:blipFill>
        <p:spPr>
          <a:xfrm rot="5400000">
            <a:off x="6840882" y="2413503"/>
            <a:ext cx="2741828" cy="1505384"/>
          </a:xfrm>
          <a:prstGeom prst="rect">
            <a:avLst/>
          </a:prstGeom>
        </p:spPr>
      </p:pic>
      <p:sp>
        <p:nvSpPr>
          <p:cNvPr id="49" name="Inhaltsplatzhalter 8">
            <a:extLst>
              <a:ext uri="{FF2B5EF4-FFF2-40B4-BE49-F238E27FC236}">
                <a16:creationId xmlns:a16="http://schemas.microsoft.com/office/drawing/2014/main" id="{2081ADA2-5CDC-E503-54C8-DEE07DF0BB28}"/>
              </a:ext>
            </a:extLst>
          </p:cNvPr>
          <p:cNvSpPr txBox="1">
            <a:spLocks/>
          </p:cNvSpPr>
          <p:nvPr/>
        </p:nvSpPr>
        <p:spPr>
          <a:xfrm>
            <a:off x="7459104" y="4537108"/>
            <a:ext cx="1505384" cy="194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700"/>
              </a:spcBef>
              <a:buClr>
                <a:schemeClr val="tx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/>
              <a:buNone/>
            </a:pPr>
            <a:r>
              <a:rPr lang="de-DE" sz="1200" i="1" dirty="0">
                <a:solidFill>
                  <a:schemeClr val="accent6"/>
                </a:solidFill>
              </a:rPr>
              <a:t>Außenvoliere</a:t>
            </a:r>
          </a:p>
        </p:txBody>
      </p:sp>
    </p:spTree>
    <p:extLst>
      <p:ext uri="{BB962C8B-B14F-4D97-AF65-F5344CB8AC3E}">
        <p14:creationId xmlns:p14="http://schemas.microsoft.com/office/powerpoint/2010/main" val="187770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Vogelpflegestation - Arbeitsweise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Wir pflegen einzelne Individuen potentiell langlebiger, aber stark gefährdeter Eulen und Greifvögel, in Ausnahmen auch Wasservögel wie  Graureiher oder Haubentaucher.</a:t>
            </a:r>
          </a:p>
          <a:p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  <a:p>
            <a:r>
              <a:rPr lang="de-DE" dirty="0">
                <a:effectLst/>
                <a:latin typeface="+mn-lt"/>
              </a:rPr>
              <a:t>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Die ehrenamtlichen Helfer*innen gewährleisten die Versorgung der Vögel und der Mäusezucht in einem festen Rhythmus.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Es besteht eine enge </a:t>
            </a:r>
            <a:r>
              <a:rPr lang="de-DE" dirty="0">
                <a:effectLst/>
                <a:latin typeface="+mn-lt"/>
              </a:rPr>
              <a:t>Kooperation mit mehreren Dortmunder </a:t>
            </a:r>
            <a:r>
              <a:rPr lang="de-DE" dirty="0" err="1">
                <a:effectLst/>
                <a:latin typeface="+mn-lt"/>
              </a:rPr>
              <a:t>Tierärzt</a:t>
            </a:r>
            <a:r>
              <a:rPr lang="de-DE" dirty="0">
                <a:effectLst/>
                <a:latin typeface="+mn-lt"/>
              </a:rPr>
              <a:t>*innen, dem Veterinäramt und dem Umweltamt.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>
                <a:effectLst/>
                <a:latin typeface="+mn-lt"/>
              </a:rPr>
              <a:t>Wir betreiben ausschließlich vorübergehende Pflege verletzter, kranker oder verwaister Eulen und Greifvögel.</a:t>
            </a:r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Jede Pflege hat das Ziel der Wiederauswilderung.</a:t>
            </a:r>
          </a:p>
        </p:txBody>
      </p:sp>
      <p:pic>
        <p:nvPicPr>
          <p:cNvPr id="25" name="Bildplatzhalter 24">
            <a:extLst>
              <a:ext uri="{FF2B5EF4-FFF2-40B4-BE49-F238E27FC236}">
                <a16:creationId xmlns:a16="http://schemas.microsoft.com/office/drawing/2014/main" id="{0FF0BC4E-CB46-3EEF-9EF3-367D34F93B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793" y="1080000"/>
            <a:ext cx="1888220" cy="1170384"/>
          </a:xfrm>
        </p:spPr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6A5B16E7-0A7C-5245-2CB8-A175335DF49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9"/>
          <a:stretch/>
        </p:blipFill>
        <p:spPr>
          <a:xfrm>
            <a:off x="6798580" y="1080000"/>
            <a:ext cx="1888220" cy="1170384"/>
          </a:xfrm>
        </p:spPr>
      </p:pic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A919CA45-5FDC-1EBC-A139-D0D6F77109F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3"/>
          <a:stretch/>
        </p:blipFill>
        <p:spPr>
          <a:xfrm>
            <a:off x="4686687" y="1080000"/>
            <a:ext cx="1888220" cy="1170384"/>
          </a:xfrm>
        </p:spPr>
      </p:pic>
      <p:pic>
        <p:nvPicPr>
          <p:cNvPr id="29" name="Bildplatzhalter 28">
            <a:extLst>
              <a:ext uri="{FF2B5EF4-FFF2-40B4-BE49-F238E27FC236}">
                <a16:creationId xmlns:a16="http://schemas.microsoft.com/office/drawing/2014/main" id="{E2BF2D3E-5DB6-6E52-A746-92E84A9FDF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"/>
          <a:stretch/>
        </p:blipFill>
        <p:spPr>
          <a:xfrm rot="5400000">
            <a:off x="820738" y="720725"/>
            <a:ext cx="1171575" cy="18875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BU-Design">
  <a:themeElements>
    <a:clrScheme name="NABU Farben">
      <a:dk1>
        <a:srgbClr val="292934"/>
      </a:dk1>
      <a:lt1>
        <a:srgbClr val="FFFFFF"/>
      </a:lt1>
      <a:dk2>
        <a:srgbClr val="0068B4"/>
      </a:dk2>
      <a:lt2>
        <a:srgbClr val="E3E2D4"/>
      </a:lt2>
      <a:accent1>
        <a:srgbClr val="008143"/>
      </a:accent1>
      <a:accent2>
        <a:srgbClr val="76B828"/>
      </a:accent2>
      <a:accent3>
        <a:srgbClr val="DD042D"/>
      </a:accent3>
      <a:accent4>
        <a:srgbClr val="EF7C00"/>
      </a:accent4>
      <a:accent5>
        <a:srgbClr val="FFCC00"/>
      </a:accent5>
      <a:accent6>
        <a:srgbClr val="86846B"/>
      </a:accent6>
      <a:hlink>
        <a:srgbClr val="003560"/>
      </a:hlink>
      <a:folHlink>
        <a:srgbClr val="800080"/>
      </a:folHlink>
    </a:clrScheme>
    <a:fontScheme name="NABU-Schrif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NABU-Design</Template>
  <TotalTime>0</TotalTime>
  <Words>541</Words>
  <Application>Microsoft Macintosh PowerPoint</Application>
  <PresentationFormat>Bildschirmpräsentation (16:9)</PresentationFormat>
  <Paragraphs>108</Paragraphs>
  <Slides>10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Source Sans Pro</vt:lpstr>
      <vt:lpstr>NABU-Design</vt:lpstr>
      <vt:lpstr>50 Jahre Vogelpflegestation für Eulen und Greifvögel</vt:lpstr>
      <vt:lpstr>Geschichte der Station</vt:lpstr>
      <vt:lpstr>Arbeitsweise heute</vt:lpstr>
      <vt:lpstr>Zusammenarbeit &amp; Netzwerk</vt:lpstr>
      <vt:lpstr>Ergebnisse &amp; Bedeutung</vt:lpstr>
      <vt:lpstr>Besondere  Pfleglinge</vt:lpstr>
      <vt:lpstr>Vielen Dank für  die Aufmerksamkeit!</vt:lpstr>
      <vt:lpstr>Vogelpflegestation - Räumlichkeiten</vt:lpstr>
      <vt:lpstr>Vogelpflegestation - Arbeitsweise</vt:lpstr>
      <vt:lpstr>Aufgaben nach Kostenpunkten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Kurzbericht zur Vogelpflegestation </dc:title>
  <dc:creator>Microsoft Office User</dc:creator>
  <dc:description>Präsentationsvorlage (19:9) | Office 2007</dc:description>
  <cp:lastModifiedBy>Velz, Julius</cp:lastModifiedBy>
  <cp:revision>42</cp:revision>
  <cp:lastPrinted>2026-03-17T13:06:03Z</cp:lastPrinted>
  <dcterms:created xsi:type="dcterms:W3CDTF">2023-10-10T14:22:48Z</dcterms:created>
  <dcterms:modified xsi:type="dcterms:W3CDTF">2026-03-17T13:23:11Z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001-000-001</vt:lpwstr>
  </property>
  <property fmtid="{D5CDD505-2E9C-101B-9397-08002B2CF9AE}" pid="4" name="Erstellt von">
    <vt:lpwstr>office network</vt:lpwstr>
  </property>
  <property fmtid="{D5CDD505-2E9C-101B-9397-08002B2CF9AE}" pid="5" name="Erstellt am">
    <vt:lpwstr>27.11.2014</vt:lpwstr>
  </property>
  <property fmtid="{D5CDD505-2E9C-101B-9397-08002B2CF9AE}" pid="6" name="Autor 1">
    <vt:lpwstr>clemens morfeld</vt:lpwstr>
  </property>
  <property fmtid="{D5CDD505-2E9C-101B-9397-08002B2CF9AE}" pid="7" name="Stand">
    <vt:lpwstr>27.11.2014</vt:lpwstr>
  </property>
</Properties>
</file>